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269"/>
    <a:srgbClr val="FAA21B"/>
    <a:srgbClr val="318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DA493-3D92-467E-9A01-DB25F7702A31}" v="35" dt="2021-03-15T18:27:32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844E-4D11-4801-9776-B71DA5E17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34B53-051C-4153-B6AE-73390C5A5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39765-0145-4F22-AA72-34702505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D08D8-11D1-4202-A32D-F8994CCC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6593B-FE58-4BB5-A716-8E8310B7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7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F9276-1ADB-4EBA-8767-FE81485E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C5263-FA83-4D35-8402-1F8AFC74A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87E5C-93BC-421A-A4BE-3E9AD3144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3E50A-C127-4357-B08E-53B105C5F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D6476-B684-4E1F-BD68-6782BC09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BB0B1-26C8-4CE0-92CC-41919EBA2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F8F31-A2CE-4446-8715-3BD4E9EF6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85AFA-29B4-47A9-BCB7-504483A4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1B8A1-1293-413E-8E1F-0E9DA7CF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C7D95-2EB7-4CC5-AE74-B61DBAE2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AA2A-E1D8-412D-B2C2-61B74BB4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2941-3234-42E5-8439-C134C932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5876-2B6A-4190-AFBB-CBB23B31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9BD56-931D-4A26-B777-8F409028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92B7-C3A8-4E3E-B228-DEC15CC5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F2CA-D813-4D26-8347-2AA2AFF4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F7FAC-C88D-4A65-A9B7-F897B2E57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DE2A-C233-45E0-BADA-8D3A964B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D13A2-393F-4EB4-A746-D8CB0FA5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1C718-A0B9-41F6-B15C-B2ED05F9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A46F-BE92-4AF4-A400-C6CD9208E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F4F5B-1B60-4FEF-BB66-97870D1DC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C9A41-2791-4574-BD11-4782993D8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92EF4-6006-4BB6-B5D5-EDD22A88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ECD37-A7AD-45BC-9CC6-AAFBD768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E815F-869E-4665-B33A-BB350640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5CD9-5C7C-4F77-9AF7-83BE319C1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C681C-EB14-47CC-9C6C-A2FE5B78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F2868-68A2-4199-9E1D-AFBBE13F5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6258C-143A-485D-A3BB-280403896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9CAFA5-49B0-4CB8-AD5F-2BE96B1C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8678E8-AAED-4F65-BDF6-B31EF59F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3C880-4ABF-44A9-A585-B4E99491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29986-940E-4B75-BF8F-4A1D0B1C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6DAC-1CFD-4569-B367-C121B02C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F731F-8CB6-49A4-90EB-7023E4B4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2B86A1-72C4-47B2-BE49-A2E85D9B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FB843-12FA-4391-9A0A-25A8636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5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D5C52-09F5-4A45-90D3-5B49E270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3F0D7-9F33-4284-BD7E-F1857366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C3966-EF48-4817-897B-ED16E9E4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6CF3-EE9B-4785-8828-B044D3D77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1F2F3-2FA9-4A81-82BC-313EAF330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FF8E6-46E1-44D1-AEA8-AE2D30FB2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A3EEB-53CF-46D3-9387-81FDD8C0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880FF-6E2E-451F-812F-37CCC64E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61BE8-6E21-40C7-99DC-5A2F98A4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4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EC7B-F1F7-4637-ACEE-524AEEF2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E84E3-DE90-472A-A9B0-64D911D57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A2847-A78B-49B3-A15B-A4B81A59E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01934-BF50-48D9-AEC9-38D6DCB3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81A12-DF93-44EB-AF78-7C922782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6A9F1-1F43-49C9-B0E0-75B8C11D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06DA3B-2FCA-4F01-9A17-6B3DAE599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2F1DC-EAAC-40D0-8C9E-7F3AE2650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3D95A-2333-4DAF-9CA5-2C38B8B06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5B7F-A9CC-418C-8C25-8A858AAB7FED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7E15C-3167-47EA-9C61-AF0F019FF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C2AE2-44A8-4A4F-A07F-0F6168A51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48D0-E6B6-4A4C-8C35-702B29C81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6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EE048978-CC59-469E-ADDE-6AE70DD47D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0" y="4541457"/>
            <a:ext cx="2201663" cy="3128216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94BED564-4C06-4CA4-84C1-3EC36BE5CC52}"/>
              </a:ext>
            </a:extLst>
          </p:cNvPr>
          <p:cNvSpPr/>
          <p:nvPr/>
        </p:nvSpPr>
        <p:spPr>
          <a:xfrm>
            <a:off x="7318849" y="0"/>
            <a:ext cx="487315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1" y="0"/>
                </a:moveTo>
                <a:lnTo>
                  <a:pt x="5863" y="12257"/>
                </a:lnTo>
                <a:lnTo>
                  <a:pt x="0" y="21600"/>
                </a:lnTo>
                <a:lnTo>
                  <a:pt x="21600" y="21530"/>
                </a:lnTo>
                <a:lnTo>
                  <a:pt x="21600" y="6"/>
                </a:lnTo>
                <a:lnTo>
                  <a:pt x="551" y="0"/>
                </a:lnTo>
                <a:close/>
              </a:path>
            </a:pathLst>
          </a:custGeom>
          <a:solidFill>
            <a:srgbClr val="318DD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2D5952-4F85-49D2-A78F-D838F99ECC46}"/>
              </a:ext>
            </a:extLst>
          </p:cNvPr>
          <p:cNvSpPr/>
          <p:nvPr/>
        </p:nvSpPr>
        <p:spPr>
          <a:xfrm>
            <a:off x="0" y="6525087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E43A2E-5410-4408-B62E-279509A81EFA}"/>
              </a:ext>
            </a:extLst>
          </p:cNvPr>
          <p:cNvSpPr txBox="1"/>
          <p:nvPr/>
        </p:nvSpPr>
        <p:spPr>
          <a:xfrm>
            <a:off x="675050" y="2062215"/>
            <a:ext cx="77146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Welcome</a:t>
            </a:r>
          </a:p>
          <a:p>
            <a:pPr algn="ctr"/>
            <a:r>
              <a:rPr lang="en-US" sz="7500" dirty="0">
                <a:solidFill>
                  <a:srgbClr val="FAA21B"/>
                </a:solidFill>
                <a:latin typeface="Palmer Lake Print" panose="00000500000000000000" pitchFamily="50" charset="0"/>
              </a:rPr>
              <a:t>Our meeting will begin shortly</a:t>
            </a:r>
          </a:p>
        </p:txBody>
      </p:sp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7CFAACC8-43FD-46CF-9B43-E8C7FC11D25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916"/>
            <a:ext cx="5701521" cy="1859333"/>
          </a:xfrm>
          <a:prstGeom prst="rect">
            <a:avLst/>
          </a:prstGeom>
        </p:spPr>
      </p:pic>
      <p:pic>
        <p:nvPicPr>
          <p:cNvPr id="25" name="Picture 24" descr="Shape, circle&#10;&#10;Description automatically generated">
            <a:extLst>
              <a:ext uri="{FF2B5EF4-FFF2-40B4-BE49-F238E27FC236}">
                <a16:creationId xmlns:a16="http://schemas.microsoft.com/office/drawing/2014/main" id="{02EF07A6-6DCA-4242-BDEF-9F92B1B3500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84" y="271834"/>
            <a:ext cx="1711796" cy="17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1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BBF76B47-B778-4E89-AD28-932F08BA1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-8878" y="5242218"/>
            <a:ext cx="1541635" cy="2190420"/>
          </a:xfrm>
          <a:prstGeom prst="rect">
            <a:avLst/>
          </a:prstGeom>
        </p:spPr>
      </p:pic>
      <p:pic>
        <p:nvPicPr>
          <p:cNvPr id="13" name="Picture 12" descr="Shape, circle&#10;&#10;Description automatically generated">
            <a:extLst>
              <a:ext uri="{FF2B5EF4-FFF2-40B4-BE49-F238E27FC236}">
                <a16:creationId xmlns:a16="http://schemas.microsoft.com/office/drawing/2014/main" id="{05867B95-AC30-42A3-89D0-14D326FAB13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18" y="5560526"/>
            <a:ext cx="1337481" cy="1324106"/>
          </a:xfrm>
          <a:prstGeom prst="rect">
            <a:avLst/>
          </a:prstGeom>
        </p:spPr>
      </p:pic>
      <p:sp>
        <p:nvSpPr>
          <p:cNvPr id="2" name="Line">
            <a:extLst>
              <a:ext uri="{FF2B5EF4-FFF2-40B4-BE49-F238E27FC236}">
                <a16:creationId xmlns:a16="http://schemas.microsoft.com/office/drawing/2014/main" id="{338B3D40-4DCD-4C7D-B876-17507CD0DFF5}"/>
              </a:ext>
            </a:extLst>
          </p:cNvPr>
          <p:cNvSpPr/>
          <p:nvPr/>
        </p:nvSpPr>
        <p:spPr>
          <a:xfrm flipV="1">
            <a:off x="67921" y="777992"/>
            <a:ext cx="12056157" cy="1"/>
          </a:xfrm>
          <a:prstGeom prst="line">
            <a:avLst/>
          </a:prstGeom>
          <a:ln w="25400">
            <a:solidFill>
              <a:srgbClr val="E7A85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ACCF2-7A41-429A-B691-5BF2236E3108}"/>
              </a:ext>
            </a:extLst>
          </p:cNvPr>
          <p:cNvSpPr/>
          <p:nvPr/>
        </p:nvSpPr>
        <p:spPr>
          <a:xfrm>
            <a:off x="0" y="6551720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7D292-F3B8-4BF6-A644-00A12954156A}"/>
              </a:ext>
            </a:extLst>
          </p:cNvPr>
          <p:cNvSpPr txBox="1"/>
          <p:nvPr/>
        </p:nvSpPr>
        <p:spPr>
          <a:xfrm>
            <a:off x="0" y="-216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SMART Meeting Agenda</a:t>
            </a:r>
          </a:p>
        </p:txBody>
      </p:sp>
      <p:pic>
        <p:nvPicPr>
          <p:cNvPr id="6" name="SMART|.png" descr="SMART|.png">
            <a:extLst>
              <a:ext uri="{FF2B5EF4-FFF2-40B4-BE49-F238E27FC236}">
                <a16:creationId xmlns:a16="http://schemas.microsoft.com/office/drawing/2014/main" id="{9CBB2704-8541-4E44-A65E-CBBCFEA4ED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93"/>
          <a:stretch/>
        </p:blipFill>
        <p:spPr>
          <a:xfrm>
            <a:off x="189759" y="11173"/>
            <a:ext cx="1908508" cy="766814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08261A4D-518A-4E50-8301-D6FA337C6D4B}"/>
              </a:ext>
            </a:extLst>
          </p:cNvPr>
          <p:cNvSpPr txBox="1"/>
          <p:nvPr/>
        </p:nvSpPr>
        <p:spPr>
          <a:xfrm>
            <a:off x="905522" y="1624660"/>
            <a:ext cx="9667783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83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974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966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957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949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4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932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Introduction</a:t>
            </a:r>
          </a:p>
          <a:p>
            <a:pPr marL="457200" indent="-457200">
              <a:spcBef>
                <a:spcPts val="9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SMART Meeting Guidelines</a:t>
            </a:r>
          </a:p>
          <a:p>
            <a:pPr marL="457200" indent="-457200">
              <a:spcBef>
                <a:spcPts val="9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Check-in</a:t>
            </a:r>
          </a:p>
          <a:p>
            <a:pPr marL="457200" indent="-457200">
              <a:spcBef>
                <a:spcPts val="9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Agenda setting</a:t>
            </a:r>
          </a:p>
          <a:p>
            <a:pPr marL="457200" indent="-457200">
              <a:spcBef>
                <a:spcPts val="9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Discussion and Tools application</a:t>
            </a:r>
          </a:p>
          <a:p>
            <a:pPr marL="457200" indent="-457200">
              <a:spcBef>
                <a:spcPts val="9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Check out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BEB8DCDE-0576-495E-A4A7-71FC75EC8C6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22" y="5006380"/>
            <a:ext cx="1711796" cy="171179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28C04C8-58C9-43B5-8D28-749016F0972B}"/>
              </a:ext>
            </a:extLst>
          </p:cNvPr>
          <p:cNvSpPr txBox="1"/>
          <p:nvPr/>
        </p:nvSpPr>
        <p:spPr>
          <a:xfrm>
            <a:off x="67921" y="6600606"/>
            <a:ext cx="2441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Copyright 2021 SMART Recovery®</a:t>
            </a:r>
          </a:p>
        </p:txBody>
      </p:sp>
    </p:spTree>
    <p:extLst>
      <p:ext uri="{BB962C8B-B14F-4D97-AF65-F5344CB8AC3E}">
        <p14:creationId xmlns:p14="http://schemas.microsoft.com/office/powerpoint/2010/main" val="162562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580775E7-C4F6-4E97-8156-4628B5C4A1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-8878" y="5242218"/>
            <a:ext cx="1541635" cy="2190420"/>
          </a:xfrm>
          <a:prstGeom prst="rect">
            <a:avLst/>
          </a:prstGeom>
        </p:spPr>
      </p:pic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5819F73A-C04D-47D6-8EE4-389608D3568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18" y="5560526"/>
            <a:ext cx="1337481" cy="1324106"/>
          </a:xfrm>
          <a:prstGeom prst="rect">
            <a:avLst/>
          </a:prstGeom>
        </p:spPr>
      </p:pic>
      <p:sp>
        <p:nvSpPr>
          <p:cNvPr id="2" name="Line">
            <a:extLst>
              <a:ext uri="{FF2B5EF4-FFF2-40B4-BE49-F238E27FC236}">
                <a16:creationId xmlns:a16="http://schemas.microsoft.com/office/drawing/2014/main" id="{338B3D40-4DCD-4C7D-B876-17507CD0DFF5}"/>
              </a:ext>
            </a:extLst>
          </p:cNvPr>
          <p:cNvSpPr/>
          <p:nvPr/>
        </p:nvSpPr>
        <p:spPr>
          <a:xfrm flipV="1">
            <a:off x="67921" y="777992"/>
            <a:ext cx="12056157" cy="1"/>
          </a:xfrm>
          <a:prstGeom prst="line">
            <a:avLst/>
          </a:prstGeom>
          <a:ln w="25400">
            <a:solidFill>
              <a:srgbClr val="E7A85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ACCF2-7A41-429A-B691-5BF2236E3108}"/>
              </a:ext>
            </a:extLst>
          </p:cNvPr>
          <p:cNvSpPr/>
          <p:nvPr/>
        </p:nvSpPr>
        <p:spPr>
          <a:xfrm>
            <a:off x="0" y="6551720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7D292-F3B8-4BF6-A644-00A12954156A}"/>
              </a:ext>
            </a:extLst>
          </p:cNvPr>
          <p:cNvSpPr txBox="1"/>
          <p:nvPr/>
        </p:nvSpPr>
        <p:spPr>
          <a:xfrm>
            <a:off x="0" y="-216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Introduction</a:t>
            </a:r>
          </a:p>
        </p:txBody>
      </p:sp>
      <p:pic>
        <p:nvPicPr>
          <p:cNvPr id="6" name="SMART|.png" descr="SMART|.png">
            <a:extLst>
              <a:ext uri="{FF2B5EF4-FFF2-40B4-BE49-F238E27FC236}">
                <a16:creationId xmlns:a16="http://schemas.microsoft.com/office/drawing/2014/main" id="{9CBB2704-8541-4E44-A65E-CBBCFEA4ED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93"/>
          <a:stretch/>
        </p:blipFill>
        <p:spPr>
          <a:xfrm>
            <a:off x="189759" y="11173"/>
            <a:ext cx="1908508" cy="7668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606FE1A1-3401-4363-92C0-7C42CC812876}"/>
              </a:ext>
            </a:extLst>
          </p:cNvPr>
          <p:cNvSpPr txBox="1"/>
          <p:nvPr/>
        </p:nvSpPr>
        <p:spPr>
          <a:xfrm>
            <a:off x="639192" y="1639766"/>
            <a:ext cx="111503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83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974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966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957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949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4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932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SMART stands for Self-Management and Recovery Training. We are a non-profit, volunteer, mutual self-help peer support group – not professional therapy.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The meeting lasts 90 minutes and is open to everyone.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Our discussions focus on how to abstain from any type of addictive behavior.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BE13AAFB-0BAB-4622-B6F7-1071091A4C4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22" y="5006380"/>
            <a:ext cx="1711796" cy="17117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95A3B0-666E-4CDE-8EAA-57DE48C1CB2C}"/>
              </a:ext>
            </a:extLst>
          </p:cNvPr>
          <p:cNvSpPr txBox="1"/>
          <p:nvPr/>
        </p:nvSpPr>
        <p:spPr>
          <a:xfrm>
            <a:off x="67921" y="6600606"/>
            <a:ext cx="2441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Copyright 2021 SMART Recovery®</a:t>
            </a:r>
          </a:p>
        </p:txBody>
      </p:sp>
    </p:spTree>
    <p:extLst>
      <p:ext uri="{BB962C8B-B14F-4D97-AF65-F5344CB8AC3E}">
        <p14:creationId xmlns:p14="http://schemas.microsoft.com/office/powerpoint/2010/main" val="256766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B2D5EE79-9A48-4549-805E-1AF8B3CD9E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-8878" y="5242218"/>
            <a:ext cx="1541635" cy="2190420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43C2E346-309A-4230-9311-17E412FD14F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18" y="5560526"/>
            <a:ext cx="1337481" cy="1324106"/>
          </a:xfrm>
          <a:prstGeom prst="rect">
            <a:avLst/>
          </a:prstGeom>
        </p:spPr>
      </p:pic>
      <p:sp>
        <p:nvSpPr>
          <p:cNvPr id="2" name="Line">
            <a:extLst>
              <a:ext uri="{FF2B5EF4-FFF2-40B4-BE49-F238E27FC236}">
                <a16:creationId xmlns:a16="http://schemas.microsoft.com/office/drawing/2014/main" id="{338B3D40-4DCD-4C7D-B876-17507CD0DFF5}"/>
              </a:ext>
            </a:extLst>
          </p:cNvPr>
          <p:cNvSpPr/>
          <p:nvPr/>
        </p:nvSpPr>
        <p:spPr>
          <a:xfrm flipV="1">
            <a:off x="67921" y="777992"/>
            <a:ext cx="12056157" cy="1"/>
          </a:xfrm>
          <a:prstGeom prst="line">
            <a:avLst/>
          </a:prstGeom>
          <a:ln w="25400">
            <a:solidFill>
              <a:srgbClr val="E7A85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ACCF2-7A41-429A-B691-5BF2236E3108}"/>
              </a:ext>
            </a:extLst>
          </p:cNvPr>
          <p:cNvSpPr/>
          <p:nvPr/>
        </p:nvSpPr>
        <p:spPr>
          <a:xfrm>
            <a:off x="0" y="6551720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7D292-F3B8-4BF6-A644-00A12954156A}"/>
              </a:ext>
            </a:extLst>
          </p:cNvPr>
          <p:cNvSpPr txBox="1"/>
          <p:nvPr/>
        </p:nvSpPr>
        <p:spPr>
          <a:xfrm>
            <a:off x="0" y="-216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Introduction</a:t>
            </a:r>
          </a:p>
        </p:txBody>
      </p:sp>
      <p:pic>
        <p:nvPicPr>
          <p:cNvPr id="6" name="SMART|.png" descr="SMART|.png">
            <a:extLst>
              <a:ext uri="{FF2B5EF4-FFF2-40B4-BE49-F238E27FC236}">
                <a16:creationId xmlns:a16="http://schemas.microsoft.com/office/drawing/2014/main" id="{9CBB2704-8541-4E44-A65E-CBBCFEA4ED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93"/>
          <a:stretch/>
        </p:blipFill>
        <p:spPr>
          <a:xfrm>
            <a:off x="189759" y="11173"/>
            <a:ext cx="1908508" cy="76681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1AF0BCD5-D4C3-481B-BE95-C7F7223C621F}"/>
              </a:ext>
            </a:extLst>
          </p:cNvPr>
          <p:cNvSpPr txBox="1"/>
          <p:nvPr/>
        </p:nvSpPr>
        <p:spPr>
          <a:xfrm>
            <a:off x="772356" y="1736229"/>
            <a:ext cx="110083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83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974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966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957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949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4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932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SMART teaches self-empowering skills. It is a Tool-driven program which helps participants</a:t>
            </a:r>
          </a:p>
          <a:p>
            <a:pPr marL="800191" lvl="1" indent="-457200">
              <a:spcBef>
                <a:spcPts val="1200"/>
              </a:spcBef>
              <a:buClr>
                <a:srgbClr val="FAA21B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Build and maintain motivation to change</a:t>
            </a:r>
          </a:p>
          <a:p>
            <a:pPr marL="800191" lvl="1" indent="-457200">
              <a:spcBef>
                <a:spcPts val="1200"/>
              </a:spcBef>
              <a:buClr>
                <a:srgbClr val="FAA21B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Better cope with urges and cravings</a:t>
            </a:r>
          </a:p>
          <a:p>
            <a:pPr marL="800191" lvl="1" indent="-457200">
              <a:spcBef>
                <a:spcPts val="1200"/>
              </a:spcBef>
              <a:buClr>
                <a:srgbClr val="FAA21B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Better manage our own thoughts, feelings and behaviors</a:t>
            </a:r>
          </a:p>
          <a:p>
            <a:pPr marL="800191" lvl="1" indent="-457200">
              <a:spcBef>
                <a:spcPts val="1200"/>
              </a:spcBef>
              <a:buClr>
                <a:srgbClr val="FAA21B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Achieve a more balanced lifestyle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204ED48D-31DA-40F2-87AB-C8C55F05A77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22" y="5006380"/>
            <a:ext cx="1711796" cy="17117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35CF573-6330-470E-9101-BD7A8BA8AA1E}"/>
              </a:ext>
            </a:extLst>
          </p:cNvPr>
          <p:cNvSpPr txBox="1"/>
          <p:nvPr/>
        </p:nvSpPr>
        <p:spPr>
          <a:xfrm>
            <a:off x="67921" y="6600606"/>
            <a:ext cx="2441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Copyright 2021 SMART Recovery®</a:t>
            </a:r>
          </a:p>
        </p:txBody>
      </p:sp>
    </p:spTree>
    <p:extLst>
      <p:ext uri="{BB962C8B-B14F-4D97-AF65-F5344CB8AC3E}">
        <p14:creationId xmlns:p14="http://schemas.microsoft.com/office/powerpoint/2010/main" val="33982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A7370473-23D7-49EB-8E9F-54E4493230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-8878" y="5242218"/>
            <a:ext cx="1541635" cy="2190420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EC689570-A9EE-4F9E-82EF-000E5325B7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18" y="5560526"/>
            <a:ext cx="1337481" cy="1324106"/>
          </a:xfrm>
          <a:prstGeom prst="rect">
            <a:avLst/>
          </a:prstGeom>
        </p:spPr>
      </p:pic>
      <p:sp>
        <p:nvSpPr>
          <p:cNvPr id="2" name="Line">
            <a:extLst>
              <a:ext uri="{FF2B5EF4-FFF2-40B4-BE49-F238E27FC236}">
                <a16:creationId xmlns:a16="http://schemas.microsoft.com/office/drawing/2014/main" id="{338B3D40-4DCD-4C7D-B876-17507CD0DFF5}"/>
              </a:ext>
            </a:extLst>
          </p:cNvPr>
          <p:cNvSpPr/>
          <p:nvPr/>
        </p:nvSpPr>
        <p:spPr>
          <a:xfrm flipV="1">
            <a:off x="67921" y="777992"/>
            <a:ext cx="12056157" cy="1"/>
          </a:xfrm>
          <a:prstGeom prst="line">
            <a:avLst/>
          </a:prstGeom>
          <a:ln w="25400">
            <a:solidFill>
              <a:srgbClr val="E7A85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ACCF2-7A41-429A-B691-5BF2236E3108}"/>
              </a:ext>
            </a:extLst>
          </p:cNvPr>
          <p:cNvSpPr/>
          <p:nvPr/>
        </p:nvSpPr>
        <p:spPr>
          <a:xfrm>
            <a:off x="0" y="6551720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7D292-F3B8-4BF6-A644-00A12954156A}"/>
              </a:ext>
            </a:extLst>
          </p:cNvPr>
          <p:cNvSpPr txBox="1"/>
          <p:nvPr/>
        </p:nvSpPr>
        <p:spPr>
          <a:xfrm>
            <a:off x="0" y="-216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Meeting Guidelines</a:t>
            </a:r>
          </a:p>
        </p:txBody>
      </p:sp>
      <p:pic>
        <p:nvPicPr>
          <p:cNvPr id="6" name="SMART|.png" descr="SMART|.png">
            <a:extLst>
              <a:ext uri="{FF2B5EF4-FFF2-40B4-BE49-F238E27FC236}">
                <a16:creationId xmlns:a16="http://schemas.microsoft.com/office/drawing/2014/main" id="{9CBB2704-8541-4E44-A65E-CBBCFEA4ED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93"/>
          <a:stretch/>
        </p:blipFill>
        <p:spPr>
          <a:xfrm>
            <a:off x="189759" y="11173"/>
            <a:ext cx="1908508" cy="7668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34A0C561-9CA5-4FC3-853D-F21C3F018B52}"/>
              </a:ext>
            </a:extLst>
          </p:cNvPr>
          <p:cNvSpPr txBox="1"/>
          <p:nvPr/>
        </p:nvSpPr>
        <p:spPr>
          <a:xfrm>
            <a:off x="692458" y="1639766"/>
            <a:ext cx="111325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83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974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966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957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949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4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932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We respect privacy and confidentiality for all that is said and done at this meeting.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We encourage participants to ask questions and share ideas about what has been helpful to them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But there’s no requirement to participate in the meeting.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We refrain from labeling, giving advice or telling others what they should do.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9430DA0A-8B57-4258-B606-D38F68E5B26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22" y="5006380"/>
            <a:ext cx="1711796" cy="17117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BB7530B-C92E-4DC7-87E9-437998190DB9}"/>
              </a:ext>
            </a:extLst>
          </p:cNvPr>
          <p:cNvSpPr txBox="1"/>
          <p:nvPr/>
        </p:nvSpPr>
        <p:spPr>
          <a:xfrm>
            <a:off x="67921" y="6600606"/>
            <a:ext cx="2441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Copyright 2021 SMART Recovery®</a:t>
            </a:r>
          </a:p>
        </p:txBody>
      </p:sp>
    </p:spTree>
    <p:extLst>
      <p:ext uri="{BB962C8B-B14F-4D97-AF65-F5344CB8AC3E}">
        <p14:creationId xmlns:p14="http://schemas.microsoft.com/office/powerpoint/2010/main" val="291565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A69CCFA2-F614-4DE4-934A-8B9A69B3AE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-8878" y="5242218"/>
            <a:ext cx="1541635" cy="2190420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0F2B963E-EA7C-45DC-9815-135FF51A935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18" y="5560526"/>
            <a:ext cx="1337481" cy="1324106"/>
          </a:xfrm>
          <a:prstGeom prst="rect">
            <a:avLst/>
          </a:prstGeom>
        </p:spPr>
      </p:pic>
      <p:sp>
        <p:nvSpPr>
          <p:cNvPr id="2" name="Line">
            <a:extLst>
              <a:ext uri="{FF2B5EF4-FFF2-40B4-BE49-F238E27FC236}">
                <a16:creationId xmlns:a16="http://schemas.microsoft.com/office/drawing/2014/main" id="{338B3D40-4DCD-4C7D-B876-17507CD0DFF5}"/>
              </a:ext>
            </a:extLst>
          </p:cNvPr>
          <p:cNvSpPr/>
          <p:nvPr/>
        </p:nvSpPr>
        <p:spPr>
          <a:xfrm flipV="1">
            <a:off x="67921" y="777992"/>
            <a:ext cx="12056157" cy="1"/>
          </a:xfrm>
          <a:prstGeom prst="line">
            <a:avLst/>
          </a:prstGeom>
          <a:ln w="25400">
            <a:solidFill>
              <a:srgbClr val="E7A85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ACCF2-7A41-429A-B691-5BF2236E3108}"/>
              </a:ext>
            </a:extLst>
          </p:cNvPr>
          <p:cNvSpPr/>
          <p:nvPr/>
        </p:nvSpPr>
        <p:spPr>
          <a:xfrm>
            <a:off x="0" y="6551720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7D292-F3B8-4BF6-A644-00A12954156A}"/>
              </a:ext>
            </a:extLst>
          </p:cNvPr>
          <p:cNvSpPr txBox="1"/>
          <p:nvPr/>
        </p:nvSpPr>
        <p:spPr>
          <a:xfrm>
            <a:off x="0" y="-216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Meeting Guidelines</a:t>
            </a:r>
          </a:p>
        </p:txBody>
      </p:sp>
      <p:pic>
        <p:nvPicPr>
          <p:cNvPr id="6" name="SMART|.png" descr="SMART|.png">
            <a:extLst>
              <a:ext uri="{FF2B5EF4-FFF2-40B4-BE49-F238E27FC236}">
                <a16:creationId xmlns:a16="http://schemas.microsoft.com/office/drawing/2014/main" id="{9CBB2704-8541-4E44-A65E-CBBCFEA4ED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93"/>
          <a:stretch/>
        </p:blipFill>
        <p:spPr>
          <a:xfrm>
            <a:off x="189759" y="11173"/>
            <a:ext cx="1908508" cy="76681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F628B81E-08F2-4453-BAD2-2128BFD13EA4}"/>
              </a:ext>
            </a:extLst>
          </p:cNvPr>
          <p:cNvSpPr txBox="1"/>
          <p:nvPr/>
        </p:nvSpPr>
        <p:spPr>
          <a:xfrm>
            <a:off x="603682" y="1739197"/>
            <a:ext cx="112480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83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974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966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957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949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4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932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If you have been drinking or using, you’re welcome to stay and observe the meeting, but please refrain from giving input.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If you receive an inappropriate or unwanted private message from another participant during the meeting, please notify the meeting Facilitator.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Please mute when not speaking.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F9D208EB-A2BC-4D65-9648-C4378366F37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22" y="5006380"/>
            <a:ext cx="1711796" cy="17117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F303A91-FDE4-48C5-B68B-740D70C206F5}"/>
              </a:ext>
            </a:extLst>
          </p:cNvPr>
          <p:cNvSpPr txBox="1"/>
          <p:nvPr/>
        </p:nvSpPr>
        <p:spPr>
          <a:xfrm>
            <a:off x="67921" y="6600606"/>
            <a:ext cx="2441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Copyright 2021 SMART Recovery®</a:t>
            </a:r>
          </a:p>
        </p:txBody>
      </p:sp>
    </p:spTree>
    <p:extLst>
      <p:ext uri="{BB962C8B-B14F-4D97-AF65-F5344CB8AC3E}">
        <p14:creationId xmlns:p14="http://schemas.microsoft.com/office/powerpoint/2010/main" val="368110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826F85D8-9E25-4F96-9D64-59423688C3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7" t="18953" r="20132"/>
          <a:stretch/>
        </p:blipFill>
        <p:spPr>
          <a:xfrm>
            <a:off x="-8878" y="5242218"/>
            <a:ext cx="1541635" cy="2190420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C15257B8-2731-4583-9BC6-658B1480C5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718" y="5560526"/>
            <a:ext cx="1337481" cy="1324106"/>
          </a:xfrm>
          <a:prstGeom prst="rect">
            <a:avLst/>
          </a:prstGeom>
        </p:spPr>
      </p:pic>
      <p:sp>
        <p:nvSpPr>
          <p:cNvPr id="2" name="Line">
            <a:extLst>
              <a:ext uri="{FF2B5EF4-FFF2-40B4-BE49-F238E27FC236}">
                <a16:creationId xmlns:a16="http://schemas.microsoft.com/office/drawing/2014/main" id="{338B3D40-4DCD-4C7D-B876-17507CD0DFF5}"/>
              </a:ext>
            </a:extLst>
          </p:cNvPr>
          <p:cNvSpPr/>
          <p:nvPr/>
        </p:nvSpPr>
        <p:spPr>
          <a:xfrm flipV="1">
            <a:off x="67921" y="777992"/>
            <a:ext cx="12056157" cy="1"/>
          </a:xfrm>
          <a:prstGeom prst="line">
            <a:avLst/>
          </a:prstGeom>
          <a:ln w="25400">
            <a:solidFill>
              <a:srgbClr val="E7A851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ACCF2-7A41-429A-B691-5BF2236E3108}"/>
              </a:ext>
            </a:extLst>
          </p:cNvPr>
          <p:cNvSpPr/>
          <p:nvPr/>
        </p:nvSpPr>
        <p:spPr>
          <a:xfrm>
            <a:off x="0" y="6551720"/>
            <a:ext cx="12192000" cy="332912"/>
          </a:xfrm>
          <a:prstGeom prst="rect">
            <a:avLst/>
          </a:prstGeom>
          <a:solidFill>
            <a:srgbClr val="0942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7D292-F3B8-4BF6-A644-00A12954156A}"/>
              </a:ext>
            </a:extLst>
          </p:cNvPr>
          <p:cNvSpPr txBox="1"/>
          <p:nvPr/>
        </p:nvSpPr>
        <p:spPr>
          <a:xfrm>
            <a:off x="0" y="-216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18DDE"/>
                </a:solidFill>
                <a:latin typeface="Palmer Lake Print" panose="00000500000000000000" pitchFamily="50" charset="0"/>
              </a:rPr>
              <a:t>Check-In</a:t>
            </a:r>
          </a:p>
        </p:txBody>
      </p:sp>
      <p:pic>
        <p:nvPicPr>
          <p:cNvPr id="6" name="SMART|.png" descr="SMART|.png">
            <a:extLst>
              <a:ext uri="{FF2B5EF4-FFF2-40B4-BE49-F238E27FC236}">
                <a16:creationId xmlns:a16="http://schemas.microsoft.com/office/drawing/2014/main" id="{9CBB2704-8541-4E44-A65E-CBBCFEA4ED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593"/>
          <a:stretch/>
        </p:blipFill>
        <p:spPr>
          <a:xfrm>
            <a:off x="189759" y="11173"/>
            <a:ext cx="1908508" cy="7668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17D4D847-A5D0-4107-A38B-E5FB30C59C7F}"/>
              </a:ext>
            </a:extLst>
          </p:cNvPr>
          <p:cNvSpPr txBox="1"/>
          <p:nvPr/>
        </p:nvSpPr>
        <p:spPr>
          <a:xfrm>
            <a:off x="585926" y="1720840"/>
            <a:ext cx="113900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91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983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974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966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957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949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40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932" algn="l" defTabSz="6859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This is an opportunity for you to let us know a little more about why you are at this meeting and how things have been going for you recently.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This is a good time to mention if you have a particular issue, topic, success, question or concern that you would like to discuss during the meeting.</a:t>
            </a:r>
          </a:p>
          <a:p>
            <a:pPr marL="457200" indent="-457200">
              <a:spcBef>
                <a:spcPts val="1200"/>
              </a:spcBef>
              <a:buClr>
                <a:srgbClr val="FAA21B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94269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Anyone wishing to, may simply pass.</a:t>
            </a:r>
          </a:p>
        </p:txBody>
      </p:sp>
      <p:pic>
        <p:nvPicPr>
          <p:cNvPr id="11" name="Picture 10" descr="Shape, circle&#10;&#10;Description automatically generated">
            <a:extLst>
              <a:ext uri="{FF2B5EF4-FFF2-40B4-BE49-F238E27FC236}">
                <a16:creationId xmlns:a16="http://schemas.microsoft.com/office/drawing/2014/main" id="{3EAC19D7-E9A2-433E-BFEB-7A241E317A4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4822" y="5006380"/>
            <a:ext cx="1711796" cy="17117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FA972B-B3B1-48B4-9C6B-1512EF5F22F9}"/>
              </a:ext>
            </a:extLst>
          </p:cNvPr>
          <p:cNvSpPr txBox="1"/>
          <p:nvPr/>
        </p:nvSpPr>
        <p:spPr>
          <a:xfrm>
            <a:off x="67921" y="6600606"/>
            <a:ext cx="2441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Yantramanav" panose="02000000000000000000" pitchFamily="2" charset="0"/>
                <a:cs typeface="Yantramanav" panose="02000000000000000000" pitchFamily="2" charset="0"/>
              </a:rPr>
              <a:t>Copyright 2021 SMART Recovery®</a:t>
            </a:r>
          </a:p>
        </p:txBody>
      </p:sp>
    </p:spTree>
    <p:extLst>
      <p:ext uri="{BB962C8B-B14F-4D97-AF65-F5344CB8AC3E}">
        <p14:creationId xmlns:p14="http://schemas.microsoft.com/office/powerpoint/2010/main" val="17990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5A88EC362214C955EC8B32760DB2A" ma:contentTypeVersion="4" ma:contentTypeDescription="Create a new document." ma:contentTypeScope="" ma:versionID="03b581a3a8a3f02d1f296e4cdaa2ccb1">
  <xsd:schema xmlns:xsd="http://www.w3.org/2001/XMLSchema" xmlns:xs="http://www.w3.org/2001/XMLSchema" xmlns:p="http://schemas.microsoft.com/office/2006/metadata/properties" xmlns:ns2="afdcf0eb-31d6-44a4-b3b3-b87a397414eb" targetNamespace="http://schemas.microsoft.com/office/2006/metadata/properties" ma:root="true" ma:fieldsID="3c5c7af2dce67ac67aebe074902eb693" ns2:_="">
    <xsd:import namespace="afdcf0eb-31d6-44a4-b3b3-b87a397414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cf0eb-31d6-44a4-b3b3-b87a397414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652611-BBDF-47E9-AFAA-00C8EF5E4D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BB7B3-C288-464F-A074-215E59824D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dcf0eb-31d6-44a4-b3b3-b87a397414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1F623E-58FB-48FA-B9E7-6D1C70C5885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326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Palmer Lake Print</vt:lpstr>
      <vt:lpstr>Yantramanav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Adinaro</dc:creator>
  <cp:lastModifiedBy>Melina Gilbert</cp:lastModifiedBy>
  <cp:revision>4</cp:revision>
  <dcterms:created xsi:type="dcterms:W3CDTF">2021-03-15T14:51:00Z</dcterms:created>
  <dcterms:modified xsi:type="dcterms:W3CDTF">2021-06-18T12:16:22Z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0x0101000545A88EC362214C955EC8B32760DB2A</vt:lpwstr>
  </property>
</Properties>
</file>